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547" y="4701584"/>
            <a:ext cx="13291" cy="18607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227" y="561532"/>
            <a:ext cx="461852" cy="4452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047" y="983512"/>
            <a:ext cx="485110" cy="365494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4661712" y="4665035"/>
            <a:ext cx="1578270" cy="2192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72" b="1" dirty="0">
                <a:solidFill>
                  <a:srgbClr val="616B6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日期：202×年×月×日</a:t>
            </a:r>
            <a:endParaRPr lang="en-US" sz="127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Text 1"/>
          <p:cNvSpPr/>
          <p:nvPr/>
        </p:nvSpPr>
        <p:spPr>
          <a:xfrm>
            <a:off x="2910663" y="4665035"/>
            <a:ext cx="1491881" cy="22594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5F665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汇报人：[您的姓名]</a:t>
            </a:r>
            <a:endParaRPr lang="en-US" sz="135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 2"/>
          <p:cNvSpPr/>
          <p:nvPr/>
        </p:nvSpPr>
        <p:spPr>
          <a:xfrm>
            <a:off x="1890602" y="2797692"/>
            <a:ext cx="5392701" cy="28242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93" b="1" dirty="0">
                <a:solidFill>
                  <a:srgbClr val="7A7E7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步入岁时流转之美，探寻中华文明的农耕智慧与生活美学</a:t>
            </a:r>
            <a:endParaRPr lang="en-US" sz="1693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Text 3"/>
          <p:cNvSpPr/>
          <p:nvPr/>
        </p:nvSpPr>
        <p:spPr>
          <a:xfrm>
            <a:off x="837314" y="2096608"/>
            <a:ext cx="7535826" cy="56153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707" dirty="0">
                <a:solidFill>
                  <a:srgbClr val="2E4438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寻味四季：中国二十四节气文化大赏</a:t>
            </a:r>
            <a:endParaRPr lang="en-US" sz="3707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55" y="3482163"/>
            <a:ext cx="3704782" cy="100677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465299" y="3827721"/>
            <a:ext cx="2482038" cy="55488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75" b="1" dirty="0">
                <a:solidFill>
                  <a:srgbClr val="48494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万物生长的“信号灯”：24个节点敏锐感知</a:t>
            </a:r>
            <a:endParaRPr lang="en-US" sz="1075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75" b="1" dirty="0">
                <a:solidFill>
                  <a:srgbClr val="48494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季节更替与气候剧变，是指导农耕生产、</a:t>
            </a:r>
            <a:endParaRPr lang="en-US" sz="1075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75" b="1" dirty="0">
                <a:solidFill>
                  <a:srgbClr val="48494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预测生灵律动的“智慧指南针”。</a:t>
            </a:r>
            <a:endParaRPr lang="en-US" sz="107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Text 1"/>
          <p:cNvSpPr/>
          <p:nvPr/>
        </p:nvSpPr>
        <p:spPr>
          <a:xfrm>
            <a:off x="1568302" y="3598456"/>
            <a:ext cx="790797" cy="20268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54655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【自然逻辑】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63" y="3767913"/>
            <a:ext cx="388753" cy="441916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5" y="2286000"/>
            <a:ext cx="3708105" cy="1006770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42" y="2521910"/>
            <a:ext cx="551564" cy="548241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64" y="1089837"/>
            <a:ext cx="3721395" cy="1003448"/>
          </a:xfrm>
          <a:prstGeom prst="rect">
            <a:avLst/>
          </a:prstGeom>
        </p:spPr>
      </p:pic>
      <p:pic>
        <p:nvPicPr>
          <p:cNvPr id="10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927" y="1362297"/>
            <a:ext cx="435270" cy="455206"/>
          </a:xfrm>
          <a:prstGeom prst="rect">
            <a:avLst/>
          </a:prstGeom>
        </p:spPr>
      </p:pic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5706" y="488433"/>
            <a:ext cx="4684971" cy="4312831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459" y="4140052"/>
            <a:ext cx="325622" cy="242555"/>
          </a:xfrm>
          <a:prstGeom prst="rect">
            <a:avLst/>
          </a:prstGeom>
        </p:spPr>
      </p:pic>
      <p:pic>
        <p:nvPicPr>
          <p:cNvPr id="13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7169" y="2006895"/>
            <a:ext cx="521660" cy="521660"/>
          </a:xfrm>
          <a:prstGeom prst="rect">
            <a:avLst/>
          </a:prstGeom>
        </p:spPr>
      </p:pic>
      <p:pic>
        <p:nvPicPr>
          <p:cNvPr id="14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3430" y="362172"/>
            <a:ext cx="455206" cy="348881"/>
          </a:xfrm>
          <a:prstGeom prst="rect">
            <a:avLst/>
          </a:prstGeom>
        </p:spPr>
      </p:pic>
      <p:sp>
        <p:nvSpPr>
          <p:cNvPr id="15" name="Text 2"/>
          <p:cNvSpPr/>
          <p:nvPr/>
        </p:nvSpPr>
        <p:spPr>
          <a:xfrm>
            <a:off x="1465299" y="2631558"/>
            <a:ext cx="2518587" cy="54824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65" b="1" dirty="0">
                <a:solidFill>
                  <a:srgbClr val="4544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太阳的“15°圆舞曲”：地球绕日公转，每划</a:t>
            </a:r>
            <a:endParaRPr lang="en-US" sz="1065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65" b="1" dirty="0">
                <a:solidFill>
                  <a:srgbClr val="4544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过15°黄经便开启一个新的节气，360°的</a:t>
            </a:r>
            <a:endParaRPr lang="en-US" sz="1065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65" b="1" dirty="0">
                <a:solidFill>
                  <a:srgbClr val="4544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循环精准刻画出四季轮转。</a:t>
            </a:r>
            <a:endParaRPr lang="en-US" sz="106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6" name="Text 3"/>
          <p:cNvSpPr/>
          <p:nvPr/>
        </p:nvSpPr>
        <p:spPr>
          <a:xfrm>
            <a:off x="1568302" y="2402294"/>
            <a:ext cx="794119" cy="20268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54645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【天体运行】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Text 4"/>
          <p:cNvSpPr/>
          <p:nvPr/>
        </p:nvSpPr>
        <p:spPr>
          <a:xfrm>
            <a:off x="1465299" y="1432073"/>
            <a:ext cx="2598331" cy="55156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86" b="1" dirty="0">
                <a:solidFill>
                  <a:srgbClr val="43443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黄河岸边的时光坐标：二十四节气发源于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86" b="1" dirty="0">
                <a:solidFill>
                  <a:srgbClr val="43443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黄河流域，是跨越千年的星空观测结晶，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86" b="1" dirty="0">
                <a:solidFill>
                  <a:srgbClr val="43443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被誉为“中国第五大发明”。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Text 5"/>
          <p:cNvSpPr/>
          <p:nvPr/>
        </p:nvSpPr>
        <p:spPr>
          <a:xfrm>
            <a:off x="1568302" y="1202808"/>
            <a:ext cx="790797" cy="19936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4B5E4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【文明之源】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Text 6"/>
          <p:cNvSpPr/>
          <p:nvPr/>
        </p:nvSpPr>
        <p:spPr>
          <a:xfrm>
            <a:off x="6907840" y="4332767"/>
            <a:ext cx="139552" cy="26913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73" dirty="0">
                <a:solidFill>
                  <a:srgbClr val="3C3F3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处</a:t>
            </a:r>
            <a:endParaRPr lang="en-US" sz="573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73" dirty="0">
                <a:solidFill>
                  <a:srgbClr val="3C3F3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暑</a:t>
            </a:r>
            <a:endParaRPr lang="en-US" sz="573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0" name="Text 7"/>
          <p:cNvSpPr/>
          <p:nvPr/>
        </p:nvSpPr>
        <p:spPr>
          <a:xfrm>
            <a:off x="6482538" y="4392576"/>
            <a:ext cx="146198" cy="26913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12" dirty="0">
                <a:solidFill>
                  <a:srgbClr val="4244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立</a:t>
            </a:r>
            <a:endParaRPr lang="en-US" sz="612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612" dirty="0">
                <a:solidFill>
                  <a:srgbClr val="4244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</a:t>
            </a:r>
            <a:endParaRPr lang="en-US" sz="61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1" name="Text 8"/>
          <p:cNvSpPr/>
          <p:nvPr/>
        </p:nvSpPr>
        <p:spPr>
          <a:xfrm>
            <a:off x="6063881" y="4306186"/>
            <a:ext cx="156166" cy="30900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12" dirty="0">
                <a:solidFill>
                  <a:srgbClr val="4142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</a:t>
            </a:r>
            <a:endParaRPr lang="en-US" sz="712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712" dirty="0">
                <a:solidFill>
                  <a:srgbClr val="4142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分</a:t>
            </a:r>
            <a:endParaRPr lang="en-US" sz="71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2" name="Text 9"/>
          <p:cNvSpPr/>
          <p:nvPr/>
        </p:nvSpPr>
        <p:spPr>
          <a:xfrm>
            <a:off x="5648547" y="4156666"/>
            <a:ext cx="139552" cy="28242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97" dirty="0">
                <a:solidFill>
                  <a:srgbClr val="4445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白</a:t>
            </a:r>
            <a:endParaRPr lang="en-US" sz="597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97" dirty="0">
                <a:solidFill>
                  <a:srgbClr val="4445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露</a:t>
            </a:r>
            <a:endParaRPr lang="en-US" sz="59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3" name="Text 10"/>
          <p:cNvSpPr/>
          <p:nvPr/>
        </p:nvSpPr>
        <p:spPr>
          <a:xfrm>
            <a:off x="7691991" y="3854302"/>
            <a:ext cx="139552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73" dirty="0">
                <a:solidFill>
                  <a:srgbClr val="383C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大</a:t>
            </a:r>
            <a:endParaRPr lang="en-US" sz="573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73" dirty="0">
                <a:solidFill>
                  <a:srgbClr val="383C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暑</a:t>
            </a:r>
            <a:endParaRPr lang="en-US" sz="573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4" name="Text 11"/>
          <p:cNvSpPr/>
          <p:nvPr/>
        </p:nvSpPr>
        <p:spPr>
          <a:xfrm>
            <a:off x="7323174" y="4136730"/>
            <a:ext cx="162811" cy="3189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04" dirty="0">
                <a:solidFill>
                  <a:srgbClr val="3C3F3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立</a:t>
            </a:r>
            <a:endParaRPr lang="en-US" sz="704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704" dirty="0">
                <a:solidFill>
                  <a:srgbClr val="3C3F3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</a:t>
            </a:r>
            <a:endParaRPr lang="en-US" sz="704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5" name="Text 12"/>
          <p:cNvSpPr/>
          <p:nvPr/>
        </p:nvSpPr>
        <p:spPr>
          <a:xfrm>
            <a:off x="5279730" y="3847657"/>
            <a:ext cx="139552" cy="29239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94" dirty="0">
                <a:solidFill>
                  <a:srgbClr val="393D3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寒</a:t>
            </a:r>
            <a:endParaRPr lang="en-US" sz="594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94" dirty="0">
                <a:solidFill>
                  <a:srgbClr val="393D3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露</a:t>
            </a:r>
            <a:endParaRPr lang="en-US" sz="594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6" name="Text 13"/>
          <p:cNvSpPr/>
          <p:nvPr/>
        </p:nvSpPr>
        <p:spPr>
          <a:xfrm>
            <a:off x="7944515" y="3532003"/>
            <a:ext cx="255846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55" dirty="0">
                <a:solidFill>
                  <a:srgbClr val="3C3E3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小暑</a:t>
            </a:r>
            <a:endParaRPr lang="en-US" sz="95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7" name="Text 14"/>
          <p:cNvSpPr/>
          <p:nvPr/>
        </p:nvSpPr>
        <p:spPr>
          <a:xfrm>
            <a:off x="4920881" y="3525358"/>
            <a:ext cx="255846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99" dirty="0">
                <a:solidFill>
                  <a:srgbClr val="2E332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霜降</a:t>
            </a:r>
            <a:endParaRPr lang="en-US" sz="999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8" name="Text 15"/>
          <p:cNvSpPr/>
          <p:nvPr/>
        </p:nvSpPr>
        <p:spPr>
          <a:xfrm>
            <a:off x="8107326" y="3110023"/>
            <a:ext cx="259169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97" dirty="0">
                <a:solidFill>
                  <a:srgbClr val="3C3C3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夏至</a:t>
            </a:r>
            <a:endParaRPr lang="en-US" sz="99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9" name="Text 16"/>
          <p:cNvSpPr/>
          <p:nvPr/>
        </p:nvSpPr>
        <p:spPr>
          <a:xfrm>
            <a:off x="4748102" y="3110023"/>
            <a:ext cx="265814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97" b="1" dirty="0">
                <a:solidFill>
                  <a:srgbClr val="2B2C2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立冬</a:t>
            </a:r>
            <a:endParaRPr lang="en-US" sz="89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0" name="Text 17"/>
          <p:cNvSpPr/>
          <p:nvPr/>
        </p:nvSpPr>
        <p:spPr>
          <a:xfrm>
            <a:off x="8163811" y="2698012"/>
            <a:ext cx="259169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55" dirty="0">
                <a:solidFill>
                  <a:srgbClr val="35352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芒种</a:t>
            </a:r>
            <a:endParaRPr lang="en-US" sz="95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1" name="Text 18"/>
          <p:cNvSpPr/>
          <p:nvPr/>
        </p:nvSpPr>
        <p:spPr>
          <a:xfrm>
            <a:off x="4691616" y="2694689"/>
            <a:ext cx="262491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15" b="1" dirty="0">
                <a:solidFill>
                  <a:srgbClr val="2F302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冬至</a:t>
            </a:r>
            <a:endParaRPr lang="en-US" sz="101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2" name="Text 19"/>
          <p:cNvSpPr/>
          <p:nvPr/>
        </p:nvSpPr>
        <p:spPr>
          <a:xfrm>
            <a:off x="8117294" y="2272709"/>
            <a:ext cx="249201" cy="1561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21" dirty="0">
                <a:solidFill>
                  <a:srgbClr val="32342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小满</a:t>
            </a:r>
            <a:endParaRPr lang="en-US" sz="92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3" name="Text 20"/>
          <p:cNvSpPr/>
          <p:nvPr/>
        </p:nvSpPr>
        <p:spPr>
          <a:xfrm>
            <a:off x="4758070" y="2272709"/>
            <a:ext cx="245878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21" b="1" dirty="0">
                <a:solidFill>
                  <a:srgbClr val="35372C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小雪</a:t>
            </a:r>
            <a:endParaRPr lang="en-US" sz="92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4" name="Text 21"/>
          <p:cNvSpPr/>
          <p:nvPr/>
        </p:nvSpPr>
        <p:spPr>
          <a:xfrm>
            <a:off x="7947837" y="1857375"/>
            <a:ext cx="259169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42" dirty="0">
                <a:solidFill>
                  <a:srgbClr val="2D342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立夏</a:t>
            </a:r>
            <a:endParaRPr lang="en-US" sz="94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5" name="Text 22"/>
          <p:cNvSpPr/>
          <p:nvPr/>
        </p:nvSpPr>
        <p:spPr>
          <a:xfrm>
            <a:off x="4927526" y="1854052"/>
            <a:ext cx="249201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87" dirty="0">
                <a:solidFill>
                  <a:srgbClr val="3E3F3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大雪</a:t>
            </a:r>
            <a:endParaRPr lang="en-US" sz="88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6" name="Text 23"/>
          <p:cNvSpPr/>
          <p:nvPr/>
        </p:nvSpPr>
        <p:spPr>
          <a:xfrm>
            <a:off x="7675378" y="1515140"/>
            <a:ext cx="252523" cy="14952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50" dirty="0">
                <a:solidFill>
                  <a:srgbClr val="30372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谷雨</a:t>
            </a:r>
            <a:endParaRPr lang="en-US" sz="85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7" name="Text 24"/>
          <p:cNvSpPr/>
          <p:nvPr/>
        </p:nvSpPr>
        <p:spPr>
          <a:xfrm>
            <a:off x="5190017" y="1505172"/>
            <a:ext cx="262491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50" b="1" dirty="0">
                <a:solidFill>
                  <a:srgbClr val="34352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小寒</a:t>
            </a:r>
            <a:endParaRPr lang="en-US" sz="95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8" name="Text 25"/>
          <p:cNvSpPr/>
          <p:nvPr/>
        </p:nvSpPr>
        <p:spPr>
          <a:xfrm>
            <a:off x="7346433" y="1133032"/>
            <a:ext cx="136230" cy="28907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86" dirty="0">
                <a:solidFill>
                  <a:srgbClr val="4042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清</a:t>
            </a:r>
            <a:endParaRPr lang="en-US" sz="586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86" dirty="0">
                <a:solidFill>
                  <a:srgbClr val="4042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明</a:t>
            </a:r>
            <a:endParaRPr lang="en-US" sz="58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9" name="Text 26"/>
          <p:cNvSpPr/>
          <p:nvPr/>
        </p:nvSpPr>
        <p:spPr>
          <a:xfrm>
            <a:off x="6914485" y="963576"/>
            <a:ext cx="146198" cy="28907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12" b="1" dirty="0">
                <a:solidFill>
                  <a:srgbClr val="43453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</a:t>
            </a:r>
            <a:endParaRPr lang="en-US" sz="612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612" b="1" dirty="0">
                <a:solidFill>
                  <a:srgbClr val="43453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分</a:t>
            </a:r>
            <a:endParaRPr lang="en-US" sz="61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0" name="Text 27"/>
          <p:cNvSpPr/>
          <p:nvPr/>
        </p:nvSpPr>
        <p:spPr>
          <a:xfrm>
            <a:off x="6482538" y="900445"/>
            <a:ext cx="156166" cy="3389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2" dirty="0">
                <a:solidFill>
                  <a:srgbClr val="4143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惊</a:t>
            </a:r>
            <a:endParaRPr lang="en-US" sz="672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672" dirty="0">
                <a:solidFill>
                  <a:srgbClr val="4143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蛰</a:t>
            </a:r>
            <a:endParaRPr lang="en-US" sz="67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1" name="Text 28"/>
          <p:cNvSpPr/>
          <p:nvPr/>
        </p:nvSpPr>
        <p:spPr>
          <a:xfrm>
            <a:off x="6060558" y="973544"/>
            <a:ext cx="139552" cy="27578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86" dirty="0">
                <a:solidFill>
                  <a:srgbClr val="43443C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雨</a:t>
            </a:r>
            <a:endParaRPr lang="en-US" sz="586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586" dirty="0">
                <a:solidFill>
                  <a:srgbClr val="43443C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水</a:t>
            </a:r>
            <a:endParaRPr lang="en-US" sz="58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2" name="Text 29"/>
          <p:cNvSpPr/>
          <p:nvPr/>
        </p:nvSpPr>
        <p:spPr>
          <a:xfrm>
            <a:off x="5635256" y="1126387"/>
            <a:ext cx="156166" cy="3189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17" dirty="0">
                <a:solidFill>
                  <a:srgbClr val="4345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立</a:t>
            </a:r>
            <a:endParaRPr lang="en-US" sz="717" dirty="0"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717" dirty="0">
                <a:solidFill>
                  <a:srgbClr val="4345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</a:t>
            </a:r>
            <a:endParaRPr lang="en-US" sz="71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3" name="Text 30"/>
          <p:cNvSpPr/>
          <p:nvPr/>
        </p:nvSpPr>
        <p:spPr>
          <a:xfrm>
            <a:off x="571500" y="328945"/>
            <a:ext cx="4565355" cy="3987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755" b="1" dirty="0">
                <a:solidFill>
                  <a:srgbClr val="52393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岁月的刻度：起源与天文奥秘</a:t>
            </a:r>
            <a:endParaRPr lang="en-US" sz="2755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012" y="4638453"/>
            <a:ext cx="1873988" cy="46185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89503" y="4581968"/>
            <a:ext cx="980189" cy="17942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96" b="1" dirty="0">
                <a:solidFill>
                  <a:srgbClr val="36353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的辛劳与收获。</a:t>
            </a:r>
            <a:endParaRPr lang="en-US" sz="109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Text 1"/>
          <p:cNvSpPr/>
          <p:nvPr/>
        </p:nvSpPr>
        <p:spPr>
          <a:xfrm>
            <a:off x="4512192" y="4578645"/>
            <a:ext cx="1830794" cy="18939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17" b="1" dirty="0">
                <a:solidFill>
                  <a:srgbClr val="4C6F64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“谁知盘中餐，粒粒皆辛苦”</a:t>
            </a:r>
            <a:endParaRPr lang="en-US" sz="121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Text 2"/>
          <p:cNvSpPr/>
          <p:nvPr/>
        </p:nvSpPr>
        <p:spPr>
          <a:xfrm>
            <a:off x="5867843" y="4375962"/>
            <a:ext cx="2352453" cy="19603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48" b="1" dirty="0">
                <a:solidFill>
                  <a:srgbClr val="3E4C4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“夏收万重浪”，在自然律动中领悟</a:t>
            </a:r>
            <a:endParaRPr lang="en-US" sz="124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Text 3"/>
          <p:cNvSpPr/>
          <p:nvPr/>
        </p:nvSpPr>
        <p:spPr>
          <a:xfrm>
            <a:off x="5648547" y="4385930"/>
            <a:ext cx="172779" cy="1761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38" b="1" dirty="0">
                <a:solidFill>
                  <a:srgbClr val="2F2C2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到</a:t>
            </a:r>
            <a:endParaRPr lang="en-US" sz="123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84971" y="4382608"/>
            <a:ext cx="923703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90" b="1" dirty="0">
                <a:solidFill>
                  <a:srgbClr val="476C6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“春播—粒粟”</a:t>
            </a:r>
            <a:endParaRPr lang="en-US" sz="119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Text 5"/>
          <p:cNvSpPr/>
          <p:nvPr/>
        </p:nvSpPr>
        <p:spPr>
          <a:xfrm>
            <a:off x="4462352" y="4389253"/>
            <a:ext cx="176102" cy="1761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85" b="1" dirty="0">
                <a:solidFill>
                  <a:srgbClr val="26252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从</a:t>
            </a:r>
            <a:endParaRPr lang="en-US" sz="118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472320" y="4033727"/>
            <a:ext cx="2977116" cy="27910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67" b="1" dirty="0">
                <a:solidFill>
                  <a:srgbClr val="2D2C2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耕作智慧：春播夏收，躬耕不辍</a:t>
            </a:r>
            <a:endParaRPr lang="en-US" sz="1667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823" y="3884206"/>
            <a:ext cx="980189" cy="1033352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392" y="3920756"/>
            <a:ext cx="342235" cy="34223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660" y="3880884"/>
            <a:ext cx="1089837" cy="103335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230" y="3920756"/>
            <a:ext cx="342235" cy="342235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497" y="3894174"/>
            <a:ext cx="1096483" cy="1023384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7648797" y="3213026"/>
            <a:ext cx="1013416" cy="3023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58" b="1" dirty="0">
                <a:solidFill>
                  <a:srgbClr val="4C4C4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斗蛋童趣、凉面消</a:t>
            </a:r>
            <a:endParaRPr lang="en-US" sz="958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58" b="1" dirty="0">
                <a:solidFill>
                  <a:srgbClr val="4C4C4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暑、避伏驱蚊。</a:t>
            </a:r>
            <a:endParaRPr lang="en-US" sz="95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Text 8"/>
          <p:cNvSpPr/>
          <p:nvPr/>
        </p:nvSpPr>
        <p:spPr>
          <a:xfrm>
            <a:off x="5904392" y="3209703"/>
            <a:ext cx="1149645" cy="4518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78" b="1" dirty="0">
                <a:solidFill>
                  <a:srgbClr val="504F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夏至白昼极长，大暑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78" b="1" dirty="0">
                <a:solidFill>
                  <a:srgbClr val="504F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开启一年最盛的伏天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78" b="1" dirty="0">
                <a:solidFill>
                  <a:srgbClr val="504F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时光。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Text 9"/>
          <p:cNvSpPr/>
          <p:nvPr/>
        </p:nvSpPr>
        <p:spPr>
          <a:xfrm>
            <a:off x="7791672" y="3040247"/>
            <a:ext cx="275782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70" b="1" dirty="0">
                <a:solidFill>
                  <a:srgbClr val="3635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民俗</a:t>
            </a:r>
            <a:endParaRPr lang="en-US" sz="107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8797" y="3083442"/>
            <a:ext cx="126262" cy="99680"/>
          </a:xfrm>
          <a:prstGeom prst="rect">
            <a:avLst/>
          </a:prstGeom>
        </p:spPr>
      </p:pic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5" y="3119991"/>
            <a:ext cx="368817" cy="318977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2731238" y="3213026"/>
            <a:ext cx="1016738" cy="44523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78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咬春尝鲜、踏青拾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78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翠、纸鸢寄愿、归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78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里寻根。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2" name="Text 11"/>
          <p:cNvSpPr/>
          <p:nvPr/>
        </p:nvSpPr>
        <p:spPr>
          <a:xfrm>
            <a:off x="6040622" y="3036924"/>
            <a:ext cx="275782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10" b="1" dirty="0">
                <a:solidFill>
                  <a:srgbClr val="34332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时令</a:t>
            </a:r>
            <a:endParaRPr lang="en-US" sz="101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070" y="3056860"/>
            <a:ext cx="126262" cy="142875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2605" y="3083442"/>
            <a:ext cx="372140" cy="372140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2874113" y="3040247"/>
            <a:ext cx="269137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3" b="1" dirty="0">
                <a:solidFill>
                  <a:srgbClr val="3635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民俗</a:t>
            </a:r>
            <a:endParaRPr lang="en-US" sz="1033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8" y="3056860"/>
            <a:ext cx="129584" cy="142875"/>
          </a:xfrm>
          <a:prstGeom prst="rect">
            <a:avLst/>
          </a:prstGeom>
        </p:spPr>
      </p:pic>
      <p:pic>
        <p:nvPicPr>
          <p:cNvPr id="27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6224" y="3093410"/>
            <a:ext cx="421980" cy="382108"/>
          </a:xfrm>
          <a:prstGeom prst="rect">
            <a:avLst/>
          </a:prstGeom>
        </p:spPr>
      </p:pic>
      <p:sp>
        <p:nvSpPr>
          <p:cNvPr id="28" name="Text 13"/>
          <p:cNvSpPr/>
          <p:nvPr/>
        </p:nvSpPr>
        <p:spPr>
          <a:xfrm>
            <a:off x="900445" y="3209703"/>
            <a:ext cx="1143000" cy="4518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42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惊蛰春雷激发生机，</a:t>
            </a:r>
            <a:endParaRPr lang="en-US" sz="942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42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春分昼夜平分，万物</a:t>
            </a:r>
            <a:endParaRPr lang="en-US" sz="942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942" b="1" dirty="0">
                <a:solidFill>
                  <a:srgbClr val="4B4A46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进入快速生长期。</a:t>
            </a:r>
            <a:endParaRPr lang="en-US" sz="94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9" name="Text 14"/>
          <p:cNvSpPr/>
          <p:nvPr/>
        </p:nvSpPr>
        <p:spPr>
          <a:xfrm>
            <a:off x="1046642" y="3040247"/>
            <a:ext cx="275782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10" b="1" dirty="0">
                <a:solidFill>
                  <a:srgbClr val="35343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时令</a:t>
            </a:r>
            <a:endParaRPr lang="en-US" sz="101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122" y="3053538"/>
            <a:ext cx="139552" cy="139552"/>
          </a:xfrm>
          <a:prstGeom prst="rect">
            <a:avLst/>
          </a:prstGeom>
        </p:spPr>
      </p:pic>
      <p:pic>
        <p:nvPicPr>
          <p:cNvPr id="31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753" y="3129959"/>
            <a:ext cx="415334" cy="385430"/>
          </a:xfrm>
          <a:prstGeom prst="rect">
            <a:avLst/>
          </a:prstGeom>
        </p:spPr>
      </p:pic>
      <p:pic>
        <p:nvPicPr>
          <p:cNvPr id="32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3331" y="2535201"/>
            <a:ext cx="332267" cy="461852"/>
          </a:xfrm>
          <a:prstGeom prst="rect">
            <a:avLst/>
          </a:prstGeom>
        </p:spPr>
      </p:pic>
      <p:sp>
        <p:nvSpPr>
          <p:cNvPr id="33" name="Text 15"/>
          <p:cNvSpPr/>
          <p:nvPr/>
        </p:nvSpPr>
        <p:spPr>
          <a:xfrm>
            <a:off x="6000750" y="2707980"/>
            <a:ext cx="2239483" cy="2192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32312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夏之韵：烈日灼灼，万物繁茂</a:t>
            </a:r>
            <a:endParaRPr lang="en-US" sz="135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4" name="Image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7497" y="1063256"/>
            <a:ext cx="1458654" cy="2658140"/>
          </a:xfrm>
          <a:prstGeom prst="rect">
            <a:avLst/>
          </a:prstGeom>
        </p:spPr>
      </p:pic>
      <p:sp>
        <p:nvSpPr>
          <p:cNvPr id="35" name="Text 16"/>
          <p:cNvSpPr/>
          <p:nvPr/>
        </p:nvSpPr>
        <p:spPr>
          <a:xfrm>
            <a:off x="990157" y="2717948"/>
            <a:ext cx="2242805" cy="20932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31312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春之乐：惊蛰雷动，万物苏生</a:t>
            </a:r>
            <a:endParaRPr lang="en-US" sz="135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6" name="Text 17"/>
          <p:cNvSpPr/>
          <p:nvPr/>
        </p:nvSpPr>
        <p:spPr>
          <a:xfrm>
            <a:off x="6828096" y="2402294"/>
            <a:ext cx="435270" cy="25584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69" b="1" dirty="0">
                <a:solidFill>
                  <a:srgbClr val="22211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夏长</a:t>
            </a:r>
            <a:endParaRPr lang="en-US" sz="1669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7" name="Image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5526" y="943640"/>
            <a:ext cx="3492131" cy="1714500"/>
          </a:xfrm>
          <a:prstGeom prst="rect">
            <a:avLst/>
          </a:prstGeom>
        </p:spPr>
      </p:pic>
      <p:pic>
        <p:nvPicPr>
          <p:cNvPr id="38" name="Image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76017" y="325622"/>
            <a:ext cx="335590" cy="275782"/>
          </a:xfrm>
          <a:prstGeom prst="rect">
            <a:avLst/>
          </a:prstGeom>
        </p:spPr>
      </p:pic>
      <p:sp>
        <p:nvSpPr>
          <p:cNvPr id="39" name="Text 18"/>
          <p:cNvSpPr/>
          <p:nvPr/>
        </p:nvSpPr>
        <p:spPr>
          <a:xfrm>
            <a:off x="2445488" y="309009"/>
            <a:ext cx="4279605" cy="43194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805" b="1" dirty="0">
                <a:solidFill>
                  <a:srgbClr val="21201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春生夏长：生机勃勃的半年</a:t>
            </a:r>
            <a:endParaRPr lang="en-US" sz="2805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" name="Image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4247" y="408689"/>
            <a:ext cx="481788" cy="398721"/>
          </a:xfrm>
          <a:prstGeom prst="rect">
            <a:avLst/>
          </a:prstGeom>
        </p:spPr>
      </p:pic>
      <p:sp>
        <p:nvSpPr>
          <p:cNvPr id="41" name="Text 19"/>
          <p:cNvSpPr/>
          <p:nvPr/>
        </p:nvSpPr>
        <p:spPr>
          <a:xfrm>
            <a:off x="1890602" y="2398971"/>
            <a:ext cx="431948" cy="25252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56" b="1" dirty="0">
                <a:solidFill>
                  <a:srgbClr val="24242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春生</a:t>
            </a:r>
            <a:endParaRPr lang="en-US" sz="1656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59" y="4007145"/>
            <a:ext cx="7482663" cy="75424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74" y="1063256"/>
            <a:ext cx="3877561" cy="24820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262" y="3040247"/>
            <a:ext cx="794119" cy="75424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945" y="1611497"/>
            <a:ext cx="1704532" cy="170453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076" y="1182872"/>
            <a:ext cx="96358" cy="22594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689" y="1199485"/>
            <a:ext cx="66453" cy="19271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4299" y="1049965"/>
            <a:ext cx="724343" cy="524983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7266689" y="3050215"/>
            <a:ext cx="1043320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20" b="1" dirty="0">
                <a:solidFill>
                  <a:srgbClr val="4A464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甜糖瓜香送灶神。</a:t>
            </a:r>
            <a:endParaRPr lang="en-US" sz="102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" name="Text 1"/>
          <p:cNvSpPr/>
          <p:nvPr/>
        </p:nvSpPr>
        <p:spPr>
          <a:xfrm>
            <a:off x="6791547" y="3053538"/>
            <a:ext cx="412012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01" b="1" dirty="0">
                <a:solidFill>
                  <a:srgbClr val="A8517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【祭灶】</a:t>
            </a:r>
            <a:endParaRPr lang="en-US" sz="80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Text 2"/>
          <p:cNvSpPr/>
          <p:nvPr/>
        </p:nvSpPr>
        <p:spPr>
          <a:xfrm>
            <a:off x="7406241" y="2830919"/>
            <a:ext cx="1056610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4E4C4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咸鲜腊味待新年，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" name="Text 3"/>
          <p:cNvSpPr/>
          <p:nvPr/>
        </p:nvSpPr>
        <p:spPr>
          <a:xfrm>
            <a:off x="6791547" y="2834241"/>
            <a:ext cx="551564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63" b="1" dirty="0">
                <a:solidFill>
                  <a:srgbClr val="A85073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【腌腊肉】</a:t>
            </a:r>
            <a:endParaRPr lang="en-US" sz="863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" name="Text 4"/>
          <p:cNvSpPr/>
          <p:nvPr/>
        </p:nvSpPr>
        <p:spPr>
          <a:xfrm>
            <a:off x="7266689" y="2611622"/>
            <a:ext cx="1056610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44413D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饺子暖耳防严寒，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5" name="Text 5"/>
          <p:cNvSpPr/>
          <p:nvPr/>
        </p:nvSpPr>
        <p:spPr>
          <a:xfrm>
            <a:off x="6798192" y="2611622"/>
            <a:ext cx="402044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85" b="1" dirty="0">
                <a:solidFill>
                  <a:srgbClr val="A44C6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【冬至】</a:t>
            </a:r>
            <a:endParaRPr lang="en-US" sz="785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6" name="Text 6"/>
          <p:cNvSpPr/>
          <p:nvPr/>
        </p:nvSpPr>
        <p:spPr>
          <a:xfrm>
            <a:off x="6715125" y="2389003"/>
            <a:ext cx="621340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68" b="1" dirty="0">
                <a:solidFill>
                  <a:srgbClr val="3634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岁时民俗：</a:t>
            </a:r>
            <a:endParaRPr lang="en-US" sz="96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Text 7"/>
          <p:cNvSpPr/>
          <p:nvPr/>
        </p:nvSpPr>
        <p:spPr>
          <a:xfrm>
            <a:off x="6708480" y="1817503"/>
            <a:ext cx="1614820" cy="3920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86" b="1" dirty="0">
                <a:solidFill>
                  <a:srgbClr val="3E3C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冬至极夜，静待阳气回升;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86" b="1" dirty="0">
                <a:solidFill>
                  <a:srgbClr val="3E3C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腊八粥暖，预热新春序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86" b="1" dirty="0">
                <a:solidFill>
                  <a:srgbClr val="3E3C39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曲。</a:t>
            </a:r>
            <a:endParaRPr lang="en-US" sz="108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Text 8"/>
          <p:cNvSpPr/>
          <p:nvPr/>
        </p:nvSpPr>
        <p:spPr>
          <a:xfrm>
            <a:off x="6711802" y="1618142"/>
            <a:ext cx="631308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94" b="1" dirty="0">
                <a:solidFill>
                  <a:srgbClr val="36353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时令之序：</a:t>
            </a:r>
            <a:endParaRPr lang="en-US" sz="994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Text 9"/>
          <p:cNvSpPr/>
          <p:nvPr/>
        </p:nvSpPr>
        <p:spPr>
          <a:xfrm>
            <a:off x="5661837" y="1199485"/>
            <a:ext cx="2621590" cy="25916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59" b="1" dirty="0">
                <a:solidFill>
                  <a:srgbClr val="32312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冬之境·万物收藏与守望春晖</a:t>
            </a:r>
            <a:endParaRPr lang="en-US" sz="1659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5971" y="3714750"/>
            <a:ext cx="282427" cy="209328"/>
          </a:xfrm>
          <a:prstGeom prst="rect">
            <a:avLst/>
          </a:prstGeom>
        </p:spPr>
      </p:pic>
      <p:pic>
        <p:nvPicPr>
          <p:cNvPr id="2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94" y="2192965"/>
            <a:ext cx="332267" cy="259169"/>
          </a:xfrm>
          <a:prstGeom prst="rect">
            <a:avLst/>
          </a:prstGeom>
        </p:spPr>
      </p:pic>
      <p:pic>
        <p:nvPicPr>
          <p:cNvPr id="2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951" y="1076547"/>
            <a:ext cx="3767913" cy="2432198"/>
          </a:xfrm>
          <a:prstGeom prst="rect">
            <a:avLst/>
          </a:prstGeom>
        </p:spPr>
      </p:pic>
      <p:pic>
        <p:nvPicPr>
          <p:cNvPr id="2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4814" y="2289323"/>
            <a:ext cx="405366" cy="299041"/>
          </a:xfrm>
          <a:prstGeom prst="rect">
            <a:avLst/>
          </a:prstGeom>
        </p:spPr>
      </p:pic>
      <p:pic>
        <p:nvPicPr>
          <p:cNvPr id="2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468" y="1707855"/>
            <a:ext cx="1734436" cy="1604852"/>
          </a:xfrm>
          <a:prstGeom prst="rect">
            <a:avLst/>
          </a:prstGeom>
        </p:spPr>
      </p:pic>
      <p:sp>
        <p:nvSpPr>
          <p:cNvPr id="25" name="Shape 10"/>
          <p:cNvSpPr/>
          <p:nvPr/>
        </p:nvSpPr>
        <p:spPr>
          <a:xfrm>
            <a:off x="4060308" y="1166259"/>
            <a:ext cx="139552" cy="259169"/>
          </a:xfrm>
          <a:prstGeom prst="rect">
            <a:avLst/>
          </a:prstGeom>
          <a:solidFill>
            <a:srgbClr val="F7F4EE"/>
          </a:solidFill>
          <a:ln/>
        </p:spPr>
      </p:sp>
      <p:pic>
        <p:nvPicPr>
          <p:cNvPr id="26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3567" y="1179549"/>
            <a:ext cx="96358" cy="225942"/>
          </a:xfrm>
          <a:prstGeom prst="rect">
            <a:avLst/>
          </a:prstGeom>
        </p:spPr>
      </p:pic>
      <p:pic>
        <p:nvPicPr>
          <p:cNvPr id="27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407" y="1129709"/>
            <a:ext cx="435270" cy="498401"/>
          </a:xfrm>
          <a:prstGeom prst="rect">
            <a:avLst/>
          </a:prstGeom>
        </p:spPr>
      </p:pic>
      <p:sp>
        <p:nvSpPr>
          <p:cNvPr id="28" name="Text 11"/>
          <p:cNvSpPr/>
          <p:nvPr/>
        </p:nvSpPr>
        <p:spPr>
          <a:xfrm>
            <a:off x="2960503" y="3046892"/>
            <a:ext cx="1049965" cy="19936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28" b="1" dirty="0">
                <a:solidFill>
                  <a:srgbClr val="46433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月圆菊香共此时。</a:t>
            </a:r>
            <a:endParaRPr lang="en-US" sz="102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9" name="Text 12"/>
          <p:cNvSpPr/>
          <p:nvPr/>
        </p:nvSpPr>
        <p:spPr>
          <a:xfrm>
            <a:off x="2488683" y="3050215"/>
            <a:ext cx="408689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01" b="1" dirty="0">
                <a:solidFill>
                  <a:srgbClr val="CB874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【中秋】</a:t>
            </a:r>
            <a:endParaRPr lang="en-US" sz="80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0" name="Text 13"/>
          <p:cNvSpPr/>
          <p:nvPr/>
        </p:nvSpPr>
        <p:spPr>
          <a:xfrm>
            <a:off x="3100055" y="2830919"/>
            <a:ext cx="1056610" cy="1761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28" b="1" dirty="0">
                <a:solidFill>
                  <a:srgbClr val="38363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美食进补强体魄，</a:t>
            </a:r>
            <a:endParaRPr lang="en-US" sz="102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1" name="Text 14"/>
          <p:cNvSpPr/>
          <p:nvPr/>
        </p:nvSpPr>
        <p:spPr>
          <a:xfrm>
            <a:off x="2488683" y="2834241"/>
            <a:ext cx="541596" cy="17942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42" b="1" dirty="0">
                <a:solidFill>
                  <a:srgbClr val="C7874E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【贴秋膘】</a:t>
            </a:r>
            <a:endParaRPr lang="en-US" sz="842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2" name="Text 15"/>
          <p:cNvSpPr/>
          <p:nvPr/>
        </p:nvSpPr>
        <p:spPr>
          <a:xfrm>
            <a:off x="2963826" y="2611622"/>
            <a:ext cx="1053288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36" b="1" dirty="0">
                <a:solidFill>
                  <a:srgbClr val="42403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五谷斑斓绘农家，</a:t>
            </a:r>
            <a:endParaRPr lang="en-US" sz="1036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3" name="Text 16"/>
          <p:cNvSpPr/>
          <p:nvPr/>
        </p:nvSpPr>
        <p:spPr>
          <a:xfrm>
            <a:off x="2488683" y="2611622"/>
            <a:ext cx="402044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88" b="1" dirty="0">
                <a:solidFill>
                  <a:srgbClr val="C784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【晒秋】</a:t>
            </a:r>
            <a:endParaRPr lang="en-US" sz="78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4" name="Text 17"/>
          <p:cNvSpPr/>
          <p:nvPr/>
        </p:nvSpPr>
        <p:spPr>
          <a:xfrm>
            <a:off x="2408939" y="2389003"/>
            <a:ext cx="624663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78" b="1" dirty="0">
                <a:solidFill>
                  <a:srgbClr val="35343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岁时民俗：</a:t>
            </a:r>
            <a:endParaRPr lang="en-US" sz="978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5" name="Text 18"/>
          <p:cNvSpPr/>
          <p:nvPr/>
        </p:nvSpPr>
        <p:spPr>
          <a:xfrm>
            <a:off x="2402294" y="1817503"/>
            <a:ext cx="1621465" cy="3920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47" b="1" dirty="0">
                <a:solidFill>
                  <a:srgbClr val="3736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白露凝霜，感知寒意初生；</a:t>
            </a:r>
            <a:endParaRPr lang="en-US" sz="1047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47" b="1" dirty="0">
                <a:solidFill>
                  <a:srgbClr val="373632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秋分均衡，平分昼夜阴阳。</a:t>
            </a:r>
            <a:endParaRPr lang="en-US" sz="1047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6" name="Text 19"/>
          <p:cNvSpPr/>
          <p:nvPr/>
        </p:nvSpPr>
        <p:spPr>
          <a:xfrm>
            <a:off x="2405616" y="1618142"/>
            <a:ext cx="631308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94" b="1" dirty="0">
                <a:solidFill>
                  <a:srgbClr val="302E2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时令之序：</a:t>
            </a:r>
            <a:endParaRPr lang="en-US" sz="994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7" name="Text 20"/>
          <p:cNvSpPr/>
          <p:nvPr/>
        </p:nvSpPr>
        <p:spPr>
          <a:xfrm>
            <a:off x="1249326" y="1199485"/>
            <a:ext cx="2634881" cy="26581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19" b="1" dirty="0">
                <a:solidFill>
                  <a:srgbClr val="2C2B28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秋之色·颗粒归仓与金秋雅集</a:t>
            </a:r>
            <a:endParaRPr lang="en-US" sz="1619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8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7721" y="3030279"/>
            <a:ext cx="790797" cy="764215"/>
          </a:xfrm>
          <a:prstGeom prst="rect">
            <a:avLst/>
          </a:prstGeom>
        </p:spPr>
      </p:pic>
      <p:pic>
        <p:nvPicPr>
          <p:cNvPr id="39" name="Image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51799" y="352203"/>
            <a:ext cx="348881" cy="269137"/>
          </a:xfrm>
          <a:prstGeom prst="rect">
            <a:avLst/>
          </a:prstGeom>
        </p:spPr>
      </p:pic>
      <p:pic>
        <p:nvPicPr>
          <p:cNvPr id="40" name="Image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70666" y="608049"/>
            <a:ext cx="485110" cy="219297"/>
          </a:xfrm>
          <a:prstGeom prst="rect">
            <a:avLst/>
          </a:prstGeom>
        </p:spPr>
      </p:pic>
      <p:sp>
        <p:nvSpPr>
          <p:cNvPr id="41" name="Text 21"/>
          <p:cNvSpPr/>
          <p:nvPr/>
        </p:nvSpPr>
        <p:spPr>
          <a:xfrm>
            <a:off x="1844084" y="309009"/>
            <a:ext cx="5442541" cy="44523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011" b="1" dirty="0">
                <a:solidFill>
                  <a:srgbClr val="694225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秋收冬藏：岁月的沉淀与回馈</a:t>
            </a:r>
            <a:endParaRPr lang="en-US" sz="301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2" name="Text 22"/>
          <p:cNvSpPr/>
          <p:nvPr/>
        </p:nvSpPr>
        <p:spPr>
          <a:xfrm>
            <a:off x="2907340" y="4176602"/>
            <a:ext cx="5013916" cy="4253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49" b="1" dirty="0">
                <a:solidFill>
                  <a:srgbClr val="4E4C4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生命智慧：顺天应时，动静有时。秋季内敛锋芒，积攒硕果；冬季沉潜休整，蓄势待</a:t>
            </a:r>
            <a:endParaRPr lang="en-US" sz="1049" dirty="0">
              <a:latin typeface="Times New Roman"/>
              <a:ea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049" b="1" dirty="0">
                <a:solidFill>
                  <a:srgbClr val="4E4C47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发。在岁月的循环中，稳步迈向下一个繁花似锦的春天。</a:t>
            </a:r>
            <a:endParaRPr lang="en-US" sz="1049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3" name="Text 23"/>
          <p:cNvSpPr/>
          <p:nvPr/>
        </p:nvSpPr>
        <p:spPr>
          <a:xfrm>
            <a:off x="1834116" y="4256346"/>
            <a:ext cx="897122" cy="27578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753" b="1" dirty="0">
                <a:solidFill>
                  <a:srgbClr val="644A31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智慧基石</a:t>
            </a:r>
            <a:endParaRPr lang="en-US" sz="1753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4" name="Image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6099" y="4153343"/>
            <a:ext cx="465174" cy="4950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267</Words>
  <Application>Microsoft Macintosh PowerPoint</Application>
  <PresentationFormat>全屏显示(16:9)</PresentationFormat>
  <Paragraphs>107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hesenwei</cp:lastModifiedBy>
  <cp:revision>2</cp:revision>
  <dcterms:created xsi:type="dcterms:W3CDTF">2013-01-27T09:14:16Z</dcterms:created>
  <dcterms:modified xsi:type="dcterms:W3CDTF">2026-03-19T09:03:34Z</dcterms:modified>
  <cp:category/>
</cp:coreProperties>
</file>